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9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  <p:sldId id="260" r:id="rId19"/>
    <p:sldId id="257" r:id="rId20"/>
    <p:sldId id="258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DD1521-2055-48EA-BBB6-1089FC170A82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7224B3-6BE7-4D34-B65C-D62A94C6313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Conducting Flow Chart: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Meaningful and Efficient Gesture</a:t>
            </a:r>
          </a:p>
          <a:p>
            <a:r>
              <a:rPr lang="en-US" dirty="0" smtClean="0"/>
              <a:t>Brad Pierson, University of Toledo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Conducting </a:t>
            </a:r>
            <a:r>
              <a:rPr lang="en-US" sz="2400" b="1" dirty="0" smtClean="0"/>
              <a:t>pattern</a:t>
            </a:r>
            <a:r>
              <a:rPr lang="en-US" sz="2400" dirty="0" smtClean="0"/>
              <a:t> is an agreed upon structure for displaying the rhythmic organization in a piece. Alone, it is good at communicating </a:t>
            </a:r>
            <a:r>
              <a:rPr lang="en-US" sz="2400" b="1" dirty="0" smtClean="0"/>
              <a:t>when</a:t>
            </a:r>
            <a:r>
              <a:rPr lang="en-US" sz="2400" dirty="0" smtClean="0"/>
              <a:t> things happen, but we are only truly effective if we are able to communicate </a:t>
            </a:r>
            <a:r>
              <a:rPr lang="en-US" sz="2400" b="1" dirty="0" smtClean="0"/>
              <a:t>how</a:t>
            </a:r>
            <a:r>
              <a:rPr lang="en-US" sz="2400" dirty="0" smtClean="0"/>
              <a:t> to do things (technique). 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Pattern is, in some ways, arbitrary.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Pattern is something that must be </a:t>
            </a:r>
            <a:r>
              <a:rPr lang="en-US" sz="2400" i="1" dirty="0" smtClean="0"/>
              <a:t>taught</a:t>
            </a:r>
            <a:r>
              <a:rPr lang="en-US" sz="2400" dirty="0" smtClean="0"/>
              <a:t> (it is not natural) – but do we actually spend time teaching it?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24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Score Study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42900"/>
            <a:ext cx="320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 Ideal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1524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Audiation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6172200" y="1524000"/>
            <a:ext cx="26670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Pattern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590800" y="28194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Gesture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129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10200" y="1295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8" name="Straight Connector 1027"/>
          <p:cNvCxnSpPr/>
          <p:nvPr/>
        </p:nvCxnSpPr>
        <p:spPr>
          <a:xfrm>
            <a:off x="3848100" y="2590800"/>
            <a:ext cx="40005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0" name="Straight Connector 1029"/>
          <p:cNvCxnSpPr/>
          <p:nvPr/>
        </p:nvCxnSpPr>
        <p:spPr>
          <a:xfrm flipV="1">
            <a:off x="7848600" y="2438400"/>
            <a:ext cx="0" cy="1524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/>
          <p:nvPr/>
        </p:nvCxnSpPr>
        <p:spPr>
          <a:xfrm>
            <a:off x="38481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5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Gesture</a:t>
            </a:r>
            <a:r>
              <a:rPr lang="en-US" sz="2400" dirty="0" smtClean="0"/>
              <a:t> is physical manifestation of audiation combined with pattern. It communicates not just </a:t>
            </a:r>
            <a:r>
              <a:rPr lang="en-US" sz="2400" i="1" dirty="0" smtClean="0"/>
              <a:t>when</a:t>
            </a:r>
            <a:r>
              <a:rPr lang="en-US" sz="2400" dirty="0" smtClean="0"/>
              <a:t> things happen, or </a:t>
            </a:r>
            <a:r>
              <a:rPr lang="en-US" sz="2400" i="1" dirty="0" smtClean="0"/>
              <a:t>what</a:t>
            </a:r>
            <a:r>
              <a:rPr lang="en-US" sz="2400" dirty="0" smtClean="0"/>
              <a:t> to do, but also implies </a:t>
            </a:r>
            <a:r>
              <a:rPr lang="en-US" sz="2400" b="1" dirty="0" smtClean="0"/>
              <a:t>technique</a:t>
            </a:r>
            <a:r>
              <a:rPr lang="en-US" sz="2400" dirty="0" smtClean="0"/>
              <a:t>. </a:t>
            </a:r>
          </a:p>
          <a:p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Gesture is strengthened through mirroring and motor resonance.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is achieved through proprioception and the ability to link sound and sensation.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Conductors should regularly ask singers to </a:t>
            </a:r>
            <a:r>
              <a:rPr lang="en-US" sz="2400" b="1" dirty="0" smtClean="0"/>
              <a:t>“Conduct with Me.”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6577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Score Study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42900"/>
            <a:ext cx="320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 Ideal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1524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Audiation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6172200" y="1524000"/>
            <a:ext cx="26670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Pattern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590800" y="28194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Gesture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152400" y="4572000"/>
            <a:ext cx="16383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Face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129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10200" y="1295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" y="3962400"/>
            <a:ext cx="73152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" y="3962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77200" y="3976437"/>
            <a:ext cx="0" cy="36696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/>
          <p:nvPr/>
        </p:nvCxnSpPr>
        <p:spPr>
          <a:xfrm>
            <a:off x="3848100" y="3810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8" name="Straight Connector 1027"/>
          <p:cNvCxnSpPr/>
          <p:nvPr/>
        </p:nvCxnSpPr>
        <p:spPr>
          <a:xfrm>
            <a:off x="3848100" y="2590800"/>
            <a:ext cx="40005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0" name="Straight Connector 1029"/>
          <p:cNvCxnSpPr/>
          <p:nvPr/>
        </p:nvCxnSpPr>
        <p:spPr>
          <a:xfrm flipV="1">
            <a:off x="7848600" y="2438400"/>
            <a:ext cx="0" cy="1524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/>
          <p:nvPr/>
        </p:nvCxnSpPr>
        <p:spPr>
          <a:xfrm>
            <a:off x="38481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7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Gesture (and singing/playing) begins with </a:t>
            </a:r>
            <a:r>
              <a:rPr lang="en-US" sz="2400" b="1" dirty="0" smtClean="0"/>
              <a:t>face</a:t>
            </a:r>
            <a:r>
              <a:rPr lang="en-US" sz="2400" dirty="0" smtClean="0"/>
              <a:t>. This includes facial expression and also implies posture.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Posture is </a:t>
            </a:r>
            <a:r>
              <a:rPr lang="en-US" sz="2400" i="1" dirty="0" smtClean="0"/>
              <a:t>not</a:t>
            </a:r>
            <a:r>
              <a:rPr lang="en-US" sz="2400" dirty="0"/>
              <a:t> </a:t>
            </a:r>
            <a:r>
              <a:rPr lang="en-US" sz="2400" dirty="0" smtClean="0"/>
              <a:t>a fixed set of rules, rather, it is a physical preparation which allows for efficiency in achieving the sound ideal. It is fluid and flexible, relative to style and setting.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know that expressive choirs and conductors are perceived as being </a:t>
            </a:r>
            <a:r>
              <a:rPr lang="en-US" sz="2400" i="1" dirty="0" smtClean="0"/>
              <a:t>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 much do we communicate with our face vs. our hands? Which one do you spend more time learning and practicing?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936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Score</a:t>
            </a:r>
            <a:r>
              <a:rPr lang="en-US" dirty="0" smtClean="0"/>
              <a:t> Study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42900"/>
            <a:ext cx="320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 Ideal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1524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Audiation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6172200" y="1524000"/>
            <a:ext cx="26670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Pattern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590800" y="28194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Gesture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152400" y="4572000"/>
            <a:ext cx="16383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Face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2458451" y="4572000"/>
            <a:ext cx="1636295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Space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129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10200" y="1295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" y="3962400"/>
            <a:ext cx="73152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" y="3962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77200" y="3976437"/>
            <a:ext cx="0" cy="36696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/>
          <p:nvPr/>
        </p:nvCxnSpPr>
        <p:spPr>
          <a:xfrm>
            <a:off x="3848100" y="3810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8" name="Straight Connector 1027"/>
          <p:cNvCxnSpPr/>
          <p:nvPr/>
        </p:nvCxnSpPr>
        <p:spPr>
          <a:xfrm>
            <a:off x="3848100" y="2590800"/>
            <a:ext cx="40005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0" name="Straight Connector 1029"/>
          <p:cNvCxnSpPr/>
          <p:nvPr/>
        </p:nvCxnSpPr>
        <p:spPr>
          <a:xfrm flipV="1">
            <a:off x="7848600" y="2438400"/>
            <a:ext cx="0" cy="1524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/>
          <p:nvPr/>
        </p:nvCxnSpPr>
        <p:spPr>
          <a:xfrm>
            <a:off x="38481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/>
          <p:nvPr/>
        </p:nvCxnSpPr>
        <p:spPr>
          <a:xfrm>
            <a:off x="1981200" y="4953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63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Different sounds require different </a:t>
            </a:r>
            <a:r>
              <a:rPr lang="en-US" sz="2400" b="1" dirty="0" smtClean="0"/>
              <a:t>space. </a:t>
            </a:r>
            <a:r>
              <a:rPr lang="en-US" sz="2400" dirty="0" smtClean="0"/>
              <a:t>This may include vowels, resonating space, etc.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Vowel Modification is real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Consider materials by Berton Coffin or simplified versions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can we show resonating space with our gesture?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With our face?</a:t>
            </a:r>
          </a:p>
        </p:txBody>
      </p:sp>
    </p:spTree>
    <p:extLst>
      <p:ext uri="{BB962C8B-B14F-4D97-AF65-F5344CB8AC3E}">
        <p14:creationId xmlns:p14="http://schemas.microsoft.com/office/powerpoint/2010/main" val="189947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Score</a:t>
            </a:r>
            <a:r>
              <a:rPr lang="en-US" dirty="0" smtClean="0"/>
              <a:t> Study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42900"/>
            <a:ext cx="320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</a:t>
            </a:r>
            <a:r>
              <a:rPr lang="en-US" dirty="0" smtClean="0"/>
              <a:t> Ideal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1524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Audiation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6172200" y="1524000"/>
            <a:ext cx="26670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Pattern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590800" y="28194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Gesture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152400" y="4572000"/>
            <a:ext cx="16383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Face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2458451" y="4572000"/>
            <a:ext cx="1636295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Space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4812632" y="4572000"/>
            <a:ext cx="1636295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Breath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129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10200" y="1295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" y="3962400"/>
            <a:ext cx="73152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" y="3962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77200" y="3976437"/>
            <a:ext cx="0" cy="36696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/>
          <p:nvPr/>
        </p:nvCxnSpPr>
        <p:spPr>
          <a:xfrm>
            <a:off x="3848100" y="3810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8" name="Straight Connector 1027"/>
          <p:cNvCxnSpPr/>
          <p:nvPr/>
        </p:nvCxnSpPr>
        <p:spPr>
          <a:xfrm>
            <a:off x="3848100" y="2590800"/>
            <a:ext cx="40005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0" name="Straight Connector 1029"/>
          <p:cNvCxnSpPr/>
          <p:nvPr/>
        </p:nvCxnSpPr>
        <p:spPr>
          <a:xfrm flipV="1">
            <a:off x="7848600" y="2438400"/>
            <a:ext cx="0" cy="1524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/>
          <p:nvPr/>
        </p:nvCxnSpPr>
        <p:spPr>
          <a:xfrm>
            <a:off x="38481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/>
          <p:nvPr/>
        </p:nvCxnSpPr>
        <p:spPr>
          <a:xfrm>
            <a:off x="1981200" y="4953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299284" y="4908884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6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95" y="6096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must </a:t>
            </a:r>
            <a:r>
              <a:rPr lang="en-US" sz="2400" b="1" dirty="0" smtClean="0"/>
              <a:t>breathe</a:t>
            </a:r>
            <a:r>
              <a:rPr lang="en-US" sz="2400" dirty="0" smtClean="0"/>
              <a:t> for the sound they want to make. Not all pitches or styles require the same type of breath.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Does singing Broadway or vocal jazz require the same type of breath as bel canto singing?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you only teach singers one way to breathe, you will only get one sound.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 does it physically feel to breathe? What can we show in our gesture that mimics this sensation?</a:t>
            </a:r>
          </a:p>
        </p:txBody>
      </p:sp>
    </p:spTree>
    <p:extLst>
      <p:ext uri="{BB962C8B-B14F-4D97-AF65-F5344CB8AC3E}">
        <p14:creationId xmlns:p14="http://schemas.microsoft.com/office/powerpoint/2010/main" val="124474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Score Study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42900"/>
            <a:ext cx="320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 Ideal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1524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Audiation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6172200" y="1524000"/>
            <a:ext cx="26670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Pattern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590800" y="28194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Gesture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152400" y="4572000"/>
            <a:ext cx="16383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Face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2458451" y="4572000"/>
            <a:ext cx="1636295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Space</a:t>
            </a:r>
            <a:endParaRPr lang="en-US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4812632" y="4572000"/>
            <a:ext cx="1636295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Breath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7182851" y="4559968"/>
            <a:ext cx="1636295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129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10200" y="1295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" y="3962400"/>
            <a:ext cx="73152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" y="3962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77200" y="3976437"/>
            <a:ext cx="0" cy="36696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/>
          <p:nvPr/>
        </p:nvCxnSpPr>
        <p:spPr>
          <a:xfrm>
            <a:off x="3848100" y="3810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8" name="Straight Connector 1027"/>
          <p:cNvCxnSpPr/>
          <p:nvPr/>
        </p:nvCxnSpPr>
        <p:spPr>
          <a:xfrm>
            <a:off x="3848100" y="2590800"/>
            <a:ext cx="40005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0" name="Straight Connector 1029"/>
          <p:cNvCxnSpPr/>
          <p:nvPr/>
        </p:nvCxnSpPr>
        <p:spPr>
          <a:xfrm flipV="1">
            <a:off x="7848600" y="2438400"/>
            <a:ext cx="0" cy="1524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/>
          <p:nvPr/>
        </p:nvCxnSpPr>
        <p:spPr>
          <a:xfrm>
            <a:off x="38481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/>
          <p:nvPr/>
        </p:nvCxnSpPr>
        <p:spPr>
          <a:xfrm>
            <a:off x="1981200" y="4953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299284" y="4908884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705600" y="4940968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0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56032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are your primary goals as a conductor?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are the things you struggle with as a conductor?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 you ever feel like you are a really good teacher, but not </a:t>
            </a:r>
            <a:r>
              <a:rPr lang="en-US" sz="2400" i="1" dirty="0" smtClean="0"/>
              <a:t>always</a:t>
            </a:r>
            <a:r>
              <a:rPr lang="en-US" sz="2400" dirty="0" smtClean="0"/>
              <a:t> sure what to do with your hands?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 do we ensure that what we are doing with our gesture is meaningful?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 do we become more efficient with our rehearsal time?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what ways can we best translate what we do in rehearsal to what happens in performance?</a:t>
            </a:r>
          </a:p>
        </p:txBody>
      </p:sp>
    </p:spTree>
    <p:extLst>
      <p:ext uri="{BB962C8B-B14F-4D97-AF65-F5344CB8AC3E}">
        <p14:creationId xmlns:p14="http://schemas.microsoft.com/office/powerpoint/2010/main" val="19124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Sound </a:t>
            </a:r>
            <a:r>
              <a:rPr lang="en-US" sz="2400" dirty="0" smtClean="0"/>
              <a:t>is a result of everything that comes before it – everything in music is preparatory. If you do not get the sound you want, this is only a symptom. The problem lies not in the sound, but somewhere earlier in the process.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no longer need to place blame on our singers.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can change the sound with gesture, and avoid unneeded talking.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“What is now possible?”</a:t>
            </a:r>
          </a:p>
        </p:txBody>
      </p:sp>
    </p:spTree>
    <p:extLst>
      <p:ext uri="{BB962C8B-B14F-4D97-AF65-F5344CB8AC3E}">
        <p14:creationId xmlns:p14="http://schemas.microsoft.com/office/powerpoint/2010/main" val="222576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3527" y="304800"/>
            <a:ext cx="3381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Thank You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32538" y="4724400"/>
            <a:ext cx="3583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Brad Pierson</a:t>
            </a:r>
          </a:p>
          <a:p>
            <a:pPr algn="ctr"/>
            <a:r>
              <a:rPr lang="en-US" dirty="0" smtClean="0"/>
              <a:t>Director of Choral Activities</a:t>
            </a:r>
            <a:endParaRPr lang="en-US" dirty="0"/>
          </a:p>
          <a:p>
            <a:pPr algn="ctr"/>
            <a:r>
              <a:rPr lang="en-US" dirty="0" smtClean="0"/>
              <a:t>University of Toledo</a:t>
            </a:r>
          </a:p>
          <a:p>
            <a:pPr algn="ctr"/>
            <a:r>
              <a:rPr lang="en-US" dirty="0" smtClean="0"/>
              <a:t>Bradley.Pierson2@utoledo.edu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Upcoming Events at the University of Toledo</a:t>
            </a:r>
          </a:p>
          <a:p>
            <a:endParaRPr lang="en-US" b="1" dirty="0"/>
          </a:p>
          <a:p>
            <a:r>
              <a:rPr lang="en-US" b="1" dirty="0" smtClean="0"/>
              <a:t>March 16	University of Toledo High School Honor Choir</a:t>
            </a:r>
          </a:p>
          <a:p>
            <a:r>
              <a:rPr lang="en-US" dirty="0" smtClean="0"/>
              <a:t>	   	Elaine Hagenberg, Guest Composer</a:t>
            </a:r>
          </a:p>
          <a:p>
            <a:r>
              <a:rPr lang="en-US" dirty="0"/>
              <a:t>	</a:t>
            </a:r>
            <a:r>
              <a:rPr lang="en-US" dirty="0" smtClean="0"/>
              <a:t>	Registration is Open</a:t>
            </a:r>
          </a:p>
          <a:p>
            <a:r>
              <a:rPr lang="en-US" dirty="0"/>
              <a:t>	 </a:t>
            </a:r>
            <a:r>
              <a:rPr lang="en-US" dirty="0" smtClean="0"/>
              <a:t>  	</a:t>
            </a:r>
            <a:endParaRPr lang="en-US" dirty="0"/>
          </a:p>
          <a:p>
            <a:r>
              <a:rPr lang="en-US" b="1" dirty="0" smtClean="0"/>
              <a:t>July 23-25	Summer Conducting Workshop</a:t>
            </a:r>
          </a:p>
          <a:p>
            <a:r>
              <a:rPr lang="en-US" dirty="0"/>
              <a:t>	</a:t>
            </a:r>
            <a:r>
              <a:rPr lang="en-US" dirty="0" smtClean="0"/>
              <a:t>	3-Day or 1-Day Registration Options</a:t>
            </a:r>
          </a:p>
          <a:p>
            <a:r>
              <a:rPr lang="en-US" dirty="0"/>
              <a:t>	</a:t>
            </a:r>
            <a:r>
              <a:rPr lang="en-US" dirty="0" smtClean="0"/>
              <a:t>	25 Song Reading Packet provided by Musical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Score Study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60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Score Study</a:t>
            </a:r>
            <a:r>
              <a:rPr lang="en-US" sz="2400" dirty="0" smtClean="0"/>
              <a:t> requires that a conductor knows that they want, and how to achieve it. Score study is about creating a roadmap of techniques and skills required for a given piece of music.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Quality score study is challenging to teach to undergraduates, or to our students.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can we add to our scores that suggests technique, and not just things that occur?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well do we </a:t>
            </a:r>
            <a:r>
              <a:rPr lang="en-US" sz="2400" i="1" dirty="0" smtClean="0"/>
              <a:t>actually</a:t>
            </a:r>
            <a:r>
              <a:rPr lang="en-US" sz="2400" dirty="0" smtClean="0"/>
              <a:t> know most of the music we conduct?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073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Score Study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42900"/>
            <a:ext cx="320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 Ideal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65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334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Your </a:t>
            </a:r>
            <a:r>
              <a:rPr lang="en-US" sz="2400" b="1" dirty="0" smtClean="0"/>
              <a:t>sound ideal</a:t>
            </a:r>
            <a:r>
              <a:rPr lang="en-US" sz="2400" dirty="0" smtClean="0"/>
              <a:t> is informed by a variety of things: the choirs you listen to, performance practice for a given piece, the age and experience of your choir, etc.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should change over time as you develop as a musician, or as your choirs improve.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 are allowed to have preferences, and they don’t need to match everyone else’s.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mark of a successful conductor is their ability to get what they show/want from an ensemble.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75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Score Study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42900"/>
            <a:ext cx="320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 Ideal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1524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Audiation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129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10200" y="1295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9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179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Audiation</a:t>
            </a:r>
            <a:r>
              <a:rPr lang="en-US" dirty="0" smtClean="0"/>
              <a:t> </a:t>
            </a:r>
            <a:r>
              <a:rPr lang="en-US" sz="2400" dirty="0" smtClean="0"/>
              <a:t>goes beyond inner hearing to suggest technique. It is informed by score study and your sound ideal. Audiation is communicated to the choir through gesture and is enhanced through empathy.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Knowing what something </a:t>
            </a:r>
            <a:r>
              <a:rPr lang="en-US" sz="2400" i="1" dirty="0" smtClean="0"/>
              <a:t>sounds</a:t>
            </a:r>
            <a:r>
              <a:rPr lang="en-US" sz="2400" dirty="0" smtClean="0"/>
              <a:t> </a:t>
            </a:r>
            <a:r>
              <a:rPr lang="en-US" sz="2400" i="1" dirty="0" smtClean="0"/>
              <a:t>like</a:t>
            </a:r>
            <a:r>
              <a:rPr lang="en-US" sz="2400" dirty="0" smtClean="0"/>
              <a:t> is not enough to be able to create meaningful gesture.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Learning to play and sing </a:t>
            </a:r>
            <a:r>
              <a:rPr lang="en-US" sz="2400" i="1" dirty="0" smtClean="0"/>
              <a:t>all</a:t>
            </a:r>
            <a:r>
              <a:rPr lang="en-US" sz="2400" dirty="0" smtClean="0"/>
              <a:t> of the parts (including the accompaniment) is crucial for developing audiation.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 conductors, we must also continue to develop our vocal technique, and to understand it from a technical standpoint (metaphor is useful, but limiting).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92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Score Study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42900"/>
            <a:ext cx="320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Sound Ideal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1524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Audiation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6172200" y="1524000"/>
            <a:ext cx="26670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Pattern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129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10200" y="1295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94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883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A Conducting Flow Chart: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Conducting Flow Chart:</dc:title>
  <dc:creator>Brad Pierson</dc:creator>
  <cp:lastModifiedBy>Brad Pierson</cp:lastModifiedBy>
  <cp:revision>11</cp:revision>
  <dcterms:created xsi:type="dcterms:W3CDTF">2019-01-30T16:21:54Z</dcterms:created>
  <dcterms:modified xsi:type="dcterms:W3CDTF">2019-01-30T18:04:31Z</dcterms:modified>
</cp:coreProperties>
</file>